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4"/>
    <p:sldMasterId id="2147483728" r:id="rId5"/>
    <p:sldMasterId id="214748372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Nunito"/>
      <p:regular r:id="rId27"/>
      <p:bold r:id="rId28"/>
      <p:italic r:id="rId29"/>
      <p:boldItalic r:id="rId30"/>
    </p:embeddedFon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Maven Pro"/>
      <p:regular r:id="rId39"/>
      <p:bold r:id="rId40"/>
    </p:embeddedFont>
    <p:embeddedFont>
      <p:font typeface="Montserrat ExtraBold"/>
      <p:bold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3.xml"/><Relationship Id="rId42" Type="http://schemas.openxmlformats.org/officeDocument/2006/relationships/font" Target="fonts/MontserratExtraBold-boldItalic.fntdata"/><Relationship Id="rId41" Type="http://schemas.openxmlformats.org/officeDocument/2006/relationships/font" Target="fonts/MontserratExtraBold-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Nuni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regular.fntdata"/><Relationship Id="rId30" Type="http://schemas.openxmlformats.org/officeDocument/2006/relationships/font" Target="fonts/Nunito-boldItalic.fntdata"/><Relationship Id="rId11" Type="http://schemas.openxmlformats.org/officeDocument/2006/relationships/slide" Target="slides/slide4.xml"/><Relationship Id="rId33" Type="http://schemas.openxmlformats.org/officeDocument/2006/relationships/font" Target="fonts/Montserrat-italic.fntdata"/><Relationship Id="rId10" Type="http://schemas.openxmlformats.org/officeDocument/2006/relationships/slide" Target="slides/slide3.xml"/><Relationship Id="rId32" Type="http://schemas.openxmlformats.org/officeDocument/2006/relationships/font" Target="fonts/Montserrat-bold.fntdata"/><Relationship Id="rId13" Type="http://schemas.openxmlformats.org/officeDocument/2006/relationships/slide" Target="slides/slide6.xml"/><Relationship Id="rId35" Type="http://schemas.openxmlformats.org/officeDocument/2006/relationships/font" Target="fonts/MontserratMedium-regular.fntdata"/><Relationship Id="rId12" Type="http://schemas.openxmlformats.org/officeDocument/2006/relationships/slide" Target="slides/slide5.xml"/><Relationship Id="rId34" Type="http://schemas.openxmlformats.org/officeDocument/2006/relationships/font" Target="fonts/Montserrat-boldItalic.fntdata"/><Relationship Id="rId15" Type="http://schemas.openxmlformats.org/officeDocument/2006/relationships/slide" Target="slides/slide8.xml"/><Relationship Id="rId37" Type="http://schemas.openxmlformats.org/officeDocument/2006/relationships/font" Target="fonts/MontserratMedium-italic.fntdata"/><Relationship Id="rId14" Type="http://schemas.openxmlformats.org/officeDocument/2006/relationships/slide" Target="slides/slide7.xml"/><Relationship Id="rId36" Type="http://schemas.openxmlformats.org/officeDocument/2006/relationships/font" Target="fonts/MontserratMedium-bold.fntdata"/><Relationship Id="rId17" Type="http://schemas.openxmlformats.org/officeDocument/2006/relationships/slide" Target="slides/slide10.xml"/><Relationship Id="rId39" Type="http://schemas.openxmlformats.org/officeDocument/2006/relationships/font" Target="fonts/MavenPro-regular.fntdata"/><Relationship Id="rId16" Type="http://schemas.openxmlformats.org/officeDocument/2006/relationships/slide" Target="slides/slide9.xml"/><Relationship Id="rId38" Type="http://schemas.openxmlformats.org/officeDocument/2006/relationships/font" Target="fonts/MontserratMedium-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7ae89f5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7ae89f5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af4b66a44b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af4b66a44b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af4b66a44b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af4b66a44b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No     1282</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Yes      71</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a7ae89f56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a7ae89f56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f4b66a44b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af4b66a44b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No     1291</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Yes      62</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a7ae89f56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a7ae89f56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7ae89f56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7ae89f56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a7ae89f56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a7ae89f56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7ae89f56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7ae89f56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7ae89f56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7ae89f56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7ae89f56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7ae89f56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af4b66a44b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af4b66a44b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f4b66a44b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f4b66a44b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Montserrat"/>
              <a:buChar char="●"/>
            </a:pPr>
            <a:r>
              <a:rPr lang="en" sz="1400"/>
              <a:t>Healthcare in US is very costly and not everyone can afford it.</a:t>
            </a:r>
            <a:endParaRPr sz="1400"/>
          </a:p>
          <a:p>
            <a:pPr indent="-317500" lvl="0" marL="457200" rtl="0" algn="l">
              <a:lnSpc>
                <a:spcPct val="115000"/>
              </a:lnSpc>
              <a:spcBef>
                <a:spcPts val="0"/>
              </a:spcBef>
              <a:spcAft>
                <a:spcPts val="0"/>
              </a:spcAft>
              <a:buClr>
                <a:schemeClr val="dk1"/>
              </a:buClr>
              <a:buSzPts val="1400"/>
              <a:buFont typeface="Montserrat"/>
              <a:buChar char="●"/>
            </a:pPr>
            <a:r>
              <a:rPr lang="en" sz="1400">
                <a:solidFill>
                  <a:schemeClr val="dk1"/>
                </a:solidFill>
              </a:rPr>
              <a:t>insurance companies increased their insurance premiums and as result healthcare is becoming costly day by day. One of the main reason is false claims.</a:t>
            </a:r>
            <a:endParaRPr sz="1400"/>
          </a:p>
          <a:p>
            <a:pPr indent="-317500" lvl="0" marL="457200" rtl="0" algn="l">
              <a:spcBef>
                <a:spcPts val="0"/>
              </a:spcBef>
              <a:spcAft>
                <a:spcPts val="0"/>
              </a:spcAft>
              <a:buClr>
                <a:srgbClr val="000000"/>
              </a:buClr>
              <a:buSzPts val="1400"/>
              <a:buFont typeface="Montserrat"/>
              <a:buChar char="●"/>
            </a:pPr>
            <a:r>
              <a:rPr lang="en" sz="1400"/>
              <a:t>The largest healthcare provider fraud takedown in US history was announced just recently, resulting charges against 400 defendants in 41 federal districts for schemes totaling $1.3 billion, according to HHS and the Office of the Inspector General (OIG).</a:t>
            </a:r>
            <a:endParaRPr sz="1400"/>
          </a:p>
          <a:p>
            <a:pPr indent="-317500" lvl="0" marL="457200" rtl="0" algn="l">
              <a:lnSpc>
                <a:spcPct val="115000"/>
              </a:lnSpc>
              <a:spcBef>
                <a:spcPts val="0"/>
              </a:spcBef>
              <a:spcAft>
                <a:spcPts val="0"/>
              </a:spcAft>
              <a:buClr>
                <a:srgbClr val="000000"/>
              </a:buClr>
              <a:buSzPts val="1400"/>
              <a:buFont typeface="Montserrat"/>
              <a:buChar char="●"/>
            </a:pPr>
            <a:r>
              <a:rPr lang="en" sz="1400"/>
              <a:t>Providers involved in fraud relied on creative schemes such as forgery, bribes, fake patients, and falsified billings to financially benefit from administrative vulnerabilities in public programs such as Medicare and Medicaid</a:t>
            </a:r>
            <a:endParaRPr sz="1400"/>
          </a:p>
          <a:p>
            <a:pPr indent="-317500" lvl="0" marL="457200" rtl="0" algn="l">
              <a:lnSpc>
                <a:spcPct val="115000"/>
              </a:lnSpc>
              <a:spcBef>
                <a:spcPts val="0"/>
              </a:spcBef>
              <a:spcAft>
                <a:spcPts val="0"/>
              </a:spcAft>
              <a:buClr>
                <a:srgbClr val="000000"/>
              </a:buClr>
              <a:buSzPts val="1400"/>
              <a:buFont typeface="Montserrat"/>
              <a:buChar char="●"/>
            </a:pPr>
            <a:r>
              <a:rPr lang="en" sz="1400"/>
              <a:t>Due to this reason, insurance companies increased their insurance premiums and as result healthcare is becoming costly day by day</a:t>
            </a:r>
            <a:endParaRPr sz="1400"/>
          </a:p>
          <a:p>
            <a:pPr indent="-317500" lvl="0" marL="457200" rtl="0" algn="l">
              <a:lnSpc>
                <a:spcPct val="115000"/>
              </a:lnSpc>
              <a:spcBef>
                <a:spcPts val="0"/>
              </a:spcBef>
              <a:spcAft>
                <a:spcPts val="0"/>
              </a:spcAft>
              <a:buClr>
                <a:schemeClr val="lt1"/>
              </a:buClr>
              <a:buSzPts val="1400"/>
              <a:buFont typeface="Montserrat"/>
              <a:buChar char="●"/>
            </a:pPr>
            <a:r>
              <a:rPr lang="en" sz="1400"/>
              <a:t>So, objective of this project is to predict potential frauds beforehand to identify false claims and prevent increasing healthcare cost and insurance premium.</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f4b66a44b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f4b66a44b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So, objective of this project is to predict potential frauds beforehand to identify false claims and prevent increasing healthcare cost and insurance premium.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f4b66a44b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f4b66a44b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800"/>
              </a:spcBef>
              <a:spcAft>
                <a:spcPts val="0"/>
              </a:spcAft>
              <a:buClr>
                <a:srgbClr val="000000"/>
              </a:buClr>
              <a:buSzPts val="1400"/>
              <a:buFont typeface="Arial"/>
              <a:buChar char="●"/>
            </a:pPr>
            <a:r>
              <a:rPr lang="en" sz="1400"/>
              <a:t>Inpatient data provides insights about the claims filed for those patients who are admitted in the hospitals. It also provides additional details like their admission and discharge dates and admit diagnosis code.</a:t>
            </a:r>
            <a:endParaRPr sz="1400"/>
          </a:p>
          <a:p>
            <a:pPr indent="-317500" lvl="0" marL="457200" rtl="0" algn="l">
              <a:lnSpc>
                <a:spcPct val="115000"/>
              </a:lnSpc>
              <a:spcBef>
                <a:spcPts val="0"/>
              </a:spcBef>
              <a:spcAft>
                <a:spcPts val="0"/>
              </a:spcAft>
              <a:buClr>
                <a:srgbClr val="000000"/>
              </a:buClr>
              <a:buSzPts val="1400"/>
              <a:buFont typeface="Arial"/>
              <a:buChar char="●"/>
            </a:pPr>
            <a:r>
              <a:rPr lang="en" sz="1400"/>
              <a:t>Outpatient data provides details about the claims filed for those patients who visit hospitals and not admitted in it.</a:t>
            </a:r>
            <a:endParaRPr sz="1400"/>
          </a:p>
          <a:p>
            <a:pPr indent="-317500" lvl="0" marL="457200" marR="228600" rtl="0" algn="l">
              <a:lnSpc>
                <a:spcPct val="157142"/>
              </a:lnSpc>
              <a:spcBef>
                <a:spcPts val="0"/>
              </a:spcBef>
              <a:spcAft>
                <a:spcPts val="0"/>
              </a:spcAft>
              <a:buClr>
                <a:srgbClr val="000000"/>
              </a:buClr>
              <a:buSzPts val="1400"/>
              <a:buFont typeface="Arial"/>
              <a:buChar char="●"/>
            </a:pPr>
            <a:r>
              <a:rPr lang="en" sz="1400"/>
              <a:t>Beneficiary data contains of details of patient personal informations like health conditions, region they belong to etc.</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7ae89f5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7ae89f5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Altogether there were 3 dataset for train. This is a snapshot of sample dataset. Train target dataset had a provider information which was categorized into whether they were potential fraud or not. But test target data set hadn’t that information. So, I split train into train and validation, to see how model performs on unseen dataset.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Shape of Train data : (5410, 2)</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Shape of Train_Beneficiarydata data : (138556, 25)</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Shape of Train_Inpatientdata data : (40474, 30)</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Shape of Train_Outpatientdata data : (517737, 27)</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Shape of Test data : (1353, 1)</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Shape of Test_Beneficiarydata data : (63968, 25)</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Shape of Test_Inpatientdata data : (9551, 30)</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Shape of Test_Outpatientdata data : (125841, 27)</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7ae89f5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a7ae89f5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Many of column had values 1,2 where 1 was yes and 2 was no, so changed 2 to 0. </a:t>
            </a:r>
            <a:endParaRPr/>
          </a:p>
          <a:p>
            <a:pPr indent="-298450" lvl="0" marL="457200" rtl="0" algn="l">
              <a:spcBef>
                <a:spcPts val="0"/>
              </a:spcBef>
              <a:spcAft>
                <a:spcPts val="0"/>
              </a:spcAft>
              <a:buSzPts val="1100"/>
              <a:buChar char="●"/>
            </a:pPr>
            <a:r>
              <a:rPr lang="en"/>
              <a:t>Similarly some columns had values [0, Y], so, made it uniform.</a:t>
            </a:r>
            <a:endParaRPr/>
          </a:p>
          <a:p>
            <a:pPr indent="-298450" lvl="0" marL="457200" rtl="0" algn="l">
              <a:spcBef>
                <a:spcPts val="0"/>
              </a:spcBef>
              <a:spcAft>
                <a:spcPts val="0"/>
              </a:spcAft>
              <a:buSzPts val="1100"/>
              <a:buChar char="●"/>
            </a:pPr>
            <a:r>
              <a:rPr lang="en"/>
              <a:t>Few features were added using existing features like age using DOB and DOD, </a:t>
            </a:r>
            <a:endParaRPr/>
          </a:p>
          <a:p>
            <a:pPr indent="-298450" lvl="0" marL="457200" rtl="0" algn="l">
              <a:spcBef>
                <a:spcPts val="0"/>
              </a:spcBef>
              <a:spcAft>
                <a:spcPts val="0"/>
              </a:spcAft>
              <a:buSzPts val="1100"/>
              <a:buChar char="●"/>
            </a:pPr>
            <a:r>
              <a:rPr lang="en"/>
              <a:t>Combine Inpatient, Outpatient, </a:t>
            </a:r>
            <a:r>
              <a:rPr lang="en"/>
              <a:t>beneficiary</a:t>
            </a:r>
            <a:r>
              <a:rPr lang="en"/>
              <a:t> datasets for both train and test </a:t>
            </a:r>
            <a:endParaRPr/>
          </a:p>
          <a:p>
            <a:pPr indent="-285750" lvl="0" marL="457200" rtl="0" algn="l">
              <a:spcBef>
                <a:spcPts val="0"/>
              </a:spcBef>
              <a:spcAft>
                <a:spcPts val="0"/>
              </a:spcAft>
              <a:buSzPts val="900"/>
              <a:buChar char="●"/>
            </a:pPr>
            <a:r>
              <a:rPr lang="en" sz="1200"/>
              <a:t>Most of the data were null so new features were added combining columns and deleted unused features from dataset</a:t>
            </a:r>
            <a:endParaRPr sz="900"/>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7ae89f56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7ae89f56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7ae89f56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7ae89f56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76" name="Shape 276"/>
        <p:cNvGrpSpPr/>
        <p:nvPr/>
      </p:nvGrpSpPr>
      <p:grpSpPr>
        <a:xfrm>
          <a:off x="0" y="0"/>
          <a:ext cx="0" cy="0"/>
          <a:chOff x="0" y="0"/>
          <a:chExt cx="0" cy="0"/>
        </a:xfrm>
      </p:grpSpPr>
      <p:sp>
        <p:nvSpPr>
          <p:cNvPr id="277" name="Google Shape;277;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78" name="Google Shape;278;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81" name="Google Shape;281;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82" name="Google Shape;282;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5" name="Google Shape;285;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8" name="Google Shape;288;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89" name="Google Shape;289;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0" name="Shape 290"/>
        <p:cNvGrpSpPr/>
        <p:nvPr/>
      </p:nvGrpSpPr>
      <p:grpSpPr>
        <a:xfrm>
          <a:off x="0" y="0"/>
          <a:ext cx="0" cy="0"/>
          <a:chOff x="0" y="0"/>
          <a:chExt cx="0" cy="0"/>
        </a:xfrm>
      </p:grpSpPr>
      <p:sp>
        <p:nvSpPr>
          <p:cNvPr id="291" name="Google Shape;291;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Google Shape;293;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4" name="Google Shape;294;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5" name="Shape 295"/>
        <p:cNvGrpSpPr/>
        <p:nvPr/>
      </p:nvGrpSpPr>
      <p:grpSpPr>
        <a:xfrm>
          <a:off x="0" y="0"/>
          <a:ext cx="0" cy="0"/>
          <a:chOff x="0" y="0"/>
          <a:chExt cx="0" cy="0"/>
        </a:xfrm>
      </p:grpSpPr>
      <p:sp>
        <p:nvSpPr>
          <p:cNvPr id="296" name="Google Shape;296;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297" name="Google Shape;297;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298" name="Google Shape;298;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01" name="Google Shape;301;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02" name="Google Shape;302;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07" name="Google Shape;307;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08" name="Shape 30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11" name="Google Shape;311;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4" name="Google Shape;314;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5" name="Google Shape;315;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6" name="Google Shape;316;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8" name="Google Shape;318;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9" name="Google Shape;319;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20" name="Google Shape;320;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21" name="Google Shape;321;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24" name="Google Shape;324;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25" name="Shape 325"/>
        <p:cNvGrpSpPr/>
        <p:nvPr/>
      </p:nvGrpSpPr>
      <p:grpSpPr>
        <a:xfrm>
          <a:off x="0" y="0"/>
          <a:ext cx="0" cy="0"/>
          <a:chOff x="0" y="0"/>
          <a:chExt cx="0" cy="0"/>
        </a:xfrm>
      </p:grpSpPr>
      <p:sp>
        <p:nvSpPr>
          <p:cNvPr id="326" name="Google Shape;326;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327" name="Google Shape;327;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0" name="Google Shape;330;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31" name="Google Shape;331;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2" name="Google Shape;332;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33" name="Google Shape;333;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6" name="Google Shape;336;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37" name="Google Shape;337;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8" name="Google Shape;338;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39" name="Google Shape;339;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40" name="Google Shape;340;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1" name="Google Shape;341;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44" name="Google Shape;344;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345" name="Shape 345"/>
        <p:cNvGrpSpPr/>
        <p:nvPr/>
      </p:nvGrpSpPr>
      <p:grpSpPr>
        <a:xfrm>
          <a:off x="0" y="0"/>
          <a:ext cx="0" cy="0"/>
          <a:chOff x="0" y="0"/>
          <a:chExt cx="0" cy="0"/>
        </a:xfrm>
      </p:grpSpPr>
      <p:sp>
        <p:nvSpPr>
          <p:cNvPr id="346" name="Google Shape;346;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347" name="Shape 347"/>
        <p:cNvGrpSpPr/>
        <p:nvPr/>
      </p:nvGrpSpPr>
      <p:grpSpPr>
        <a:xfrm>
          <a:off x="0" y="0"/>
          <a:ext cx="0" cy="0"/>
          <a:chOff x="0" y="0"/>
          <a:chExt cx="0" cy="0"/>
        </a:xfrm>
      </p:grpSpPr>
      <p:sp>
        <p:nvSpPr>
          <p:cNvPr id="348" name="Google Shape;348;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5" name="Google Shape;355;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56" name="Google Shape;356;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57" name="Google Shape;357;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58" name="Google Shape;358;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1" name="Google Shape;361;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2" name="Google Shape;362;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3" name="Google Shape;363;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4" name="Google Shape;364;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5" name="Google Shape;365;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6" name="Google Shape;366;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7" name="Google Shape;367;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8" name="Google Shape;368;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369" name="Shape 369"/>
        <p:cNvGrpSpPr/>
        <p:nvPr/>
      </p:nvGrpSpPr>
      <p:grpSpPr>
        <a:xfrm>
          <a:off x="0" y="0"/>
          <a:ext cx="0" cy="0"/>
          <a:chOff x="0" y="0"/>
          <a:chExt cx="0" cy="0"/>
        </a:xfrm>
      </p:grpSpPr>
      <p:sp>
        <p:nvSpPr>
          <p:cNvPr id="370" name="Google Shape;370;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1" name="Google Shape;371;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72" name="Google Shape;372;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3" name="Google Shape;373;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74" name="Google Shape;374;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5" name="Google Shape;375;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376" name="Shape 376"/>
        <p:cNvGrpSpPr/>
        <p:nvPr/>
      </p:nvGrpSpPr>
      <p:grpSpPr>
        <a:xfrm>
          <a:off x="0" y="0"/>
          <a:ext cx="0" cy="0"/>
          <a:chOff x="0" y="0"/>
          <a:chExt cx="0" cy="0"/>
        </a:xfrm>
      </p:grpSpPr>
      <p:sp>
        <p:nvSpPr>
          <p:cNvPr id="377" name="Google Shape;377;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78" name="Google Shape;378;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9" name="Google Shape;379;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80" name="Google Shape;380;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81" name="Google Shape;381;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82" name="Google Shape;382;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83" name="Google Shape;383;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84" name="Google Shape;384;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85" name="Google Shape;385;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86" name="Google Shape;386;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87" name="Google Shape;387;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88" name="Google Shape;388;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89" name="Google Shape;389;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2" name="Google Shape;392;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393" name="Google Shape;393;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94" name="Google Shape;394;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395" name="Google Shape;395;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96" name="Google Shape;396;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97" name="Google Shape;397;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398" name="Google Shape;398;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99" name="Google Shape;399;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02" name="Google Shape;402;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403" name="Shape 403"/>
        <p:cNvGrpSpPr/>
        <p:nvPr/>
      </p:nvGrpSpPr>
      <p:grpSpPr>
        <a:xfrm>
          <a:off x="0" y="0"/>
          <a:ext cx="0" cy="0"/>
          <a:chOff x="0" y="0"/>
          <a:chExt cx="0" cy="0"/>
        </a:xfrm>
      </p:grpSpPr>
      <p:sp>
        <p:nvSpPr>
          <p:cNvPr id="404" name="Google Shape;404;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05" name="Google Shape;405;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406" name="Shape 406"/>
        <p:cNvGrpSpPr/>
        <p:nvPr/>
      </p:nvGrpSpPr>
      <p:grpSpPr>
        <a:xfrm>
          <a:off x="0" y="0"/>
          <a:ext cx="0" cy="0"/>
          <a:chOff x="0" y="0"/>
          <a:chExt cx="0" cy="0"/>
        </a:xfrm>
      </p:grpSpPr>
      <p:sp>
        <p:nvSpPr>
          <p:cNvPr id="407" name="Google Shape;407;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08" name="Google Shape;408;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409" name="Shape 409"/>
        <p:cNvGrpSpPr/>
        <p:nvPr/>
      </p:nvGrpSpPr>
      <p:grpSpPr>
        <a:xfrm>
          <a:off x="0" y="0"/>
          <a:ext cx="0" cy="0"/>
          <a:chOff x="0" y="0"/>
          <a:chExt cx="0" cy="0"/>
        </a:xfrm>
      </p:grpSpPr>
      <p:sp>
        <p:nvSpPr>
          <p:cNvPr id="410" name="Google Shape;410;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11" name="Google Shape;411;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412" name="Shape 412"/>
        <p:cNvGrpSpPr/>
        <p:nvPr/>
      </p:nvGrpSpPr>
      <p:grpSpPr>
        <a:xfrm>
          <a:off x="0" y="0"/>
          <a:ext cx="0" cy="0"/>
          <a:chOff x="0" y="0"/>
          <a:chExt cx="0" cy="0"/>
        </a:xfrm>
      </p:grpSpPr>
      <p:sp>
        <p:nvSpPr>
          <p:cNvPr id="413" name="Google Shape;413;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14" name="Google Shape;414;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15" name="Google Shape;415;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416" name="Shape 416"/>
        <p:cNvGrpSpPr/>
        <p:nvPr/>
      </p:nvGrpSpPr>
      <p:grpSpPr>
        <a:xfrm>
          <a:off x="0" y="0"/>
          <a:ext cx="0" cy="0"/>
          <a:chOff x="0" y="0"/>
          <a:chExt cx="0" cy="0"/>
        </a:xfrm>
      </p:grpSpPr>
      <p:sp>
        <p:nvSpPr>
          <p:cNvPr id="417" name="Google Shape;417;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18" name="Google Shape;418;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419" name="Shape 419"/>
        <p:cNvGrpSpPr/>
        <p:nvPr/>
      </p:nvGrpSpPr>
      <p:grpSpPr>
        <a:xfrm>
          <a:off x="0" y="0"/>
          <a:ext cx="0" cy="0"/>
          <a:chOff x="0" y="0"/>
          <a:chExt cx="0" cy="0"/>
        </a:xfrm>
      </p:grpSpPr>
      <p:sp>
        <p:nvSpPr>
          <p:cNvPr id="420" name="Google Shape;420;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21" name="Google Shape;421;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425" name="Shape 425"/>
        <p:cNvGrpSpPr/>
        <p:nvPr/>
      </p:nvGrpSpPr>
      <p:grpSpPr>
        <a:xfrm>
          <a:off x="0" y="0"/>
          <a:ext cx="0" cy="0"/>
          <a:chOff x="0" y="0"/>
          <a:chExt cx="0" cy="0"/>
        </a:xfrm>
      </p:grpSpPr>
      <p:sp>
        <p:nvSpPr>
          <p:cNvPr id="426" name="Google Shape;426;p49"/>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427" name="Google Shape;427;p49"/>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50"/>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30" name="Google Shape;430;p50"/>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431" name="Google Shape;431;p5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4" name="Google Shape;434;p5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35" name="Shape 435"/>
        <p:cNvGrpSpPr/>
        <p:nvPr/>
      </p:nvGrpSpPr>
      <p:grpSpPr>
        <a:xfrm>
          <a:off x="0" y="0"/>
          <a:ext cx="0" cy="0"/>
          <a:chOff x="0" y="0"/>
          <a:chExt cx="0" cy="0"/>
        </a:xfrm>
      </p:grpSpPr>
      <p:sp>
        <p:nvSpPr>
          <p:cNvPr id="436" name="Google Shape;436;p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7" name="Google Shape;437;p52"/>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38" name="Google Shape;438;p52"/>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39" name="Shape 439"/>
        <p:cNvGrpSpPr/>
        <p:nvPr/>
      </p:nvGrpSpPr>
      <p:grpSpPr>
        <a:xfrm>
          <a:off x="0" y="0"/>
          <a:ext cx="0" cy="0"/>
          <a:chOff x="0" y="0"/>
          <a:chExt cx="0" cy="0"/>
        </a:xfrm>
      </p:grpSpPr>
      <p:sp>
        <p:nvSpPr>
          <p:cNvPr id="440" name="Google Shape;440;p5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41" name="Shape 441"/>
        <p:cNvGrpSpPr/>
        <p:nvPr/>
      </p:nvGrpSpPr>
      <p:grpSpPr>
        <a:xfrm>
          <a:off x="0" y="0"/>
          <a:ext cx="0" cy="0"/>
          <a:chOff x="0" y="0"/>
          <a:chExt cx="0" cy="0"/>
        </a:xfrm>
      </p:grpSpPr>
      <p:sp>
        <p:nvSpPr>
          <p:cNvPr id="442" name="Google Shape;442;p54"/>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43" name="Google Shape;443;p54"/>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55"/>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446" name="Google Shape;446;p55"/>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447" name="Google Shape;447;p55"/>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48" name="Shape 448"/>
        <p:cNvGrpSpPr/>
        <p:nvPr/>
      </p:nvGrpSpPr>
      <p:grpSpPr>
        <a:xfrm>
          <a:off x="0" y="0"/>
          <a:ext cx="0" cy="0"/>
          <a:chOff x="0" y="0"/>
          <a:chExt cx="0" cy="0"/>
        </a:xfrm>
      </p:grpSpPr>
      <p:sp>
        <p:nvSpPr>
          <p:cNvPr id="449" name="Google Shape;449;p56"/>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0" name="Google Shape;450;p56"/>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51" name="Google Shape;451;p56"/>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52" name="Shape 452"/>
        <p:cNvGrpSpPr/>
        <p:nvPr/>
      </p:nvGrpSpPr>
      <p:grpSpPr>
        <a:xfrm>
          <a:off x="0" y="0"/>
          <a:ext cx="0" cy="0"/>
          <a:chOff x="0" y="0"/>
          <a:chExt cx="0" cy="0"/>
        </a:xfrm>
      </p:grpSpPr>
      <p:sp>
        <p:nvSpPr>
          <p:cNvPr id="453" name="Google Shape;453;p5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54" name="Shape 454"/>
        <p:cNvGrpSpPr/>
        <p:nvPr/>
      </p:nvGrpSpPr>
      <p:grpSpPr>
        <a:xfrm>
          <a:off x="0" y="0"/>
          <a:ext cx="0" cy="0"/>
          <a:chOff x="0" y="0"/>
          <a:chExt cx="0" cy="0"/>
        </a:xfrm>
      </p:grpSpPr>
      <p:sp>
        <p:nvSpPr>
          <p:cNvPr id="455" name="Google Shape;455;p58"/>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456" name="Google Shape;456;p58"/>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57" name="Shape 45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6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60" name="Google Shape;460;p60"/>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61" name="Shape 461"/>
        <p:cNvGrpSpPr/>
        <p:nvPr/>
      </p:nvGrpSpPr>
      <p:grpSpPr>
        <a:xfrm>
          <a:off x="0" y="0"/>
          <a:ext cx="0" cy="0"/>
          <a:chOff x="0" y="0"/>
          <a:chExt cx="0" cy="0"/>
        </a:xfrm>
      </p:grpSpPr>
      <p:sp>
        <p:nvSpPr>
          <p:cNvPr id="462" name="Google Shape;462;p61"/>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3" name="Google Shape;463;p61"/>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4" name="Google Shape;464;p61"/>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5" name="Google Shape;465;p61"/>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6" name="Google Shape;466;p61"/>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7" name="Google Shape;467;p61"/>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8" name="Google Shape;468;p61"/>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469" name="Google Shape;469;p61"/>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470" name="Google Shape;470;p61"/>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471" name="Shape 471"/>
        <p:cNvGrpSpPr/>
        <p:nvPr/>
      </p:nvGrpSpPr>
      <p:grpSpPr>
        <a:xfrm>
          <a:off x="0" y="0"/>
          <a:ext cx="0" cy="0"/>
          <a:chOff x="0" y="0"/>
          <a:chExt cx="0" cy="0"/>
        </a:xfrm>
      </p:grpSpPr>
      <p:sp>
        <p:nvSpPr>
          <p:cNvPr id="472" name="Google Shape;472;p62"/>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473" name="Google Shape;473;p62"/>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474" name="Shape 474"/>
        <p:cNvGrpSpPr/>
        <p:nvPr/>
      </p:nvGrpSpPr>
      <p:grpSpPr>
        <a:xfrm>
          <a:off x="0" y="0"/>
          <a:ext cx="0" cy="0"/>
          <a:chOff x="0" y="0"/>
          <a:chExt cx="0" cy="0"/>
        </a:xfrm>
      </p:grpSpPr>
      <p:sp>
        <p:nvSpPr>
          <p:cNvPr id="475" name="Google Shape;475;p63"/>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476" name="Google Shape;476;p63"/>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477" name="Shape 477"/>
        <p:cNvGrpSpPr/>
        <p:nvPr/>
      </p:nvGrpSpPr>
      <p:grpSpPr>
        <a:xfrm>
          <a:off x="0" y="0"/>
          <a:ext cx="0" cy="0"/>
          <a:chOff x="0" y="0"/>
          <a:chExt cx="0" cy="0"/>
        </a:xfrm>
      </p:grpSpPr>
      <p:sp>
        <p:nvSpPr>
          <p:cNvPr id="478" name="Google Shape;478;p64"/>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79" name="Google Shape;479;p64"/>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80" name="Google Shape;480;p64"/>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1" name="Google Shape;481;p64"/>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82" name="Google Shape;482;p6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83" name="Shape 483"/>
        <p:cNvGrpSpPr/>
        <p:nvPr/>
      </p:nvGrpSpPr>
      <p:grpSpPr>
        <a:xfrm>
          <a:off x="0" y="0"/>
          <a:ext cx="0" cy="0"/>
          <a:chOff x="0" y="0"/>
          <a:chExt cx="0" cy="0"/>
        </a:xfrm>
      </p:grpSpPr>
      <p:sp>
        <p:nvSpPr>
          <p:cNvPr id="484" name="Google Shape;484;p65"/>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5" name="Google Shape;485;p65"/>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86" name="Google Shape;486;p65"/>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7" name="Google Shape;487;p65"/>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88" name="Google Shape;488;p6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89" name="Google Shape;489;p65"/>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90" name="Google Shape;490;p65"/>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491" name="Shape 491"/>
        <p:cNvGrpSpPr/>
        <p:nvPr/>
      </p:nvGrpSpPr>
      <p:grpSpPr>
        <a:xfrm>
          <a:off x="0" y="0"/>
          <a:ext cx="0" cy="0"/>
          <a:chOff x="0" y="0"/>
          <a:chExt cx="0" cy="0"/>
        </a:xfrm>
      </p:grpSpPr>
      <p:sp>
        <p:nvSpPr>
          <p:cNvPr id="492" name="Google Shape;492;p66"/>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493" name="Google Shape;493;p66"/>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6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6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498" name="Shape 498"/>
        <p:cNvGrpSpPr/>
        <p:nvPr/>
      </p:nvGrpSpPr>
      <p:grpSpPr>
        <a:xfrm>
          <a:off x="0" y="0"/>
          <a:ext cx="0" cy="0"/>
          <a:chOff x="0" y="0"/>
          <a:chExt cx="0" cy="0"/>
        </a:xfrm>
      </p:grpSpPr>
      <p:sp>
        <p:nvSpPr>
          <p:cNvPr id="499" name="Google Shape;499;p6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7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502" name="Shape 502"/>
        <p:cNvGrpSpPr/>
        <p:nvPr/>
      </p:nvGrpSpPr>
      <p:grpSpPr>
        <a:xfrm>
          <a:off x="0" y="0"/>
          <a:ext cx="0" cy="0"/>
          <a:chOff x="0" y="0"/>
          <a:chExt cx="0" cy="0"/>
        </a:xfrm>
      </p:grpSpPr>
      <p:sp>
        <p:nvSpPr>
          <p:cNvPr id="503" name="Google Shape;503;p71"/>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04" name="Google Shape;504;p71"/>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05" name="Google Shape;505;p71"/>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06" name="Google Shape;506;p71"/>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07" name="Google Shape;507;p71"/>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7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10" name="Google Shape;510;p72"/>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11" name="Google Shape;511;p72"/>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2" name="Google Shape;512;p72"/>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13" name="Google Shape;513;p72"/>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4" name="Google Shape;514;p72"/>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15" name="Google Shape;515;p72"/>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6" name="Google Shape;516;p72"/>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17" name="Google Shape;517;p72"/>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518" name="Shape 518"/>
        <p:cNvGrpSpPr/>
        <p:nvPr/>
      </p:nvGrpSpPr>
      <p:grpSpPr>
        <a:xfrm>
          <a:off x="0" y="0"/>
          <a:ext cx="0" cy="0"/>
          <a:chOff x="0" y="0"/>
          <a:chExt cx="0" cy="0"/>
        </a:xfrm>
      </p:grpSpPr>
      <p:sp>
        <p:nvSpPr>
          <p:cNvPr id="519" name="Google Shape;519;p73"/>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20" name="Google Shape;520;p73"/>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521" name="Google Shape;521;p73"/>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22" name="Google Shape;522;p73"/>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523" name="Google Shape;523;p73"/>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24" name="Google Shape;524;p73"/>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525" name="Shape 525"/>
        <p:cNvGrpSpPr/>
        <p:nvPr/>
      </p:nvGrpSpPr>
      <p:grpSpPr>
        <a:xfrm>
          <a:off x="0" y="0"/>
          <a:ext cx="0" cy="0"/>
          <a:chOff x="0" y="0"/>
          <a:chExt cx="0" cy="0"/>
        </a:xfrm>
      </p:grpSpPr>
      <p:sp>
        <p:nvSpPr>
          <p:cNvPr id="526" name="Google Shape;526;p74"/>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27" name="Google Shape;527;p74"/>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28" name="Google Shape;528;p74"/>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29" name="Google Shape;529;p74"/>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30" name="Google Shape;530;p7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31" name="Google Shape;531;p74"/>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32" name="Google Shape;532;p74"/>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33" name="Google Shape;533;p74"/>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34" name="Google Shape;534;p74"/>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35" name="Google Shape;535;p74"/>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36" name="Google Shape;536;p74"/>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37" name="Google Shape;537;p74"/>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38" name="Google Shape;538;p74"/>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539" name="Shape 539"/>
        <p:cNvGrpSpPr/>
        <p:nvPr/>
      </p:nvGrpSpPr>
      <p:grpSpPr>
        <a:xfrm>
          <a:off x="0" y="0"/>
          <a:ext cx="0" cy="0"/>
          <a:chOff x="0" y="0"/>
          <a:chExt cx="0" cy="0"/>
        </a:xfrm>
      </p:grpSpPr>
      <p:sp>
        <p:nvSpPr>
          <p:cNvPr id="540" name="Google Shape;540;p75"/>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41" name="Google Shape;541;p75"/>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542" name="Google Shape;542;p75"/>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543" name="Google Shape;543;p75"/>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544" name="Google Shape;544;p75"/>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545" name="Google Shape;545;p75"/>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46" name="Google Shape;546;p75"/>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547" name="Google Shape;547;p75"/>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48" name="Google Shape;548;p75"/>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549" name="Shape 549"/>
        <p:cNvGrpSpPr/>
        <p:nvPr/>
      </p:nvGrpSpPr>
      <p:grpSpPr>
        <a:xfrm>
          <a:off x="0" y="0"/>
          <a:ext cx="0" cy="0"/>
          <a:chOff x="0" y="0"/>
          <a:chExt cx="0" cy="0"/>
        </a:xfrm>
      </p:grpSpPr>
      <p:sp>
        <p:nvSpPr>
          <p:cNvPr id="550" name="Google Shape;550;p76"/>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551" name="Google Shape;551;p7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552" name="Shape 552"/>
        <p:cNvGrpSpPr/>
        <p:nvPr/>
      </p:nvGrpSpPr>
      <p:grpSpPr>
        <a:xfrm>
          <a:off x="0" y="0"/>
          <a:ext cx="0" cy="0"/>
          <a:chOff x="0" y="0"/>
          <a:chExt cx="0" cy="0"/>
        </a:xfrm>
      </p:grpSpPr>
      <p:sp>
        <p:nvSpPr>
          <p:cNvPr id="553" name="Google Shape;553;p7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54" name="Google Shape;554;p77"/>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555" name="Shape 555"/>
        <p:cNvGrpSpPr/>
        <p:nvPr/>
      </p:nvGrpSpPr>
      <p:grpSpPr>
        <a:xfrm>
          <a:off x="0" y="0"/>
          <a:ext cx="0" cy="0"/>
          <a:chOff x="0" y="0"/>
          <a:chExt cx="0" cy="0"/>
        </a:xfrm>
      </p:grpSpPr>
      <p:sp>
        <p:nvSpPr>
          <p:cNvPr id="556" name="Google Shape;556;p7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57" name="Google Shape;557;p78"/>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558" name="Shape 558"/>
        <p:cNvGrpSpPr/>
        <p:nvPr/>
      </p:nvGrpSpPr>
      <p:grpSpPr>
        <a:xfrm>
          <a:off x="0" y="0"/>
          <a:ext cx="0" cy="0"/>
          <a:chOff x="0" y="0"/>
          <a:chExt cx="0" cy="0"/>
        </a:xfrm>
      </p:grpSpPr>
      <p:sp>
        <p:nvSpPr>
          <p:cNvPr id="559" name="Google Shape;559;p79"/>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60" name="Google Shape;560;p79"/>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80"/>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63" name="Google Shape;563;p80"/>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564" name="Google Shape;564;p8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565" name="Shape 565"/>
        <p:cNvGrpSpPr/>
        <p:nvPr/>
      </p:nvGrpSpPr>
      <p:grpSpPr>
        <a:xfrm>
          <a:off x="0" y="0"/>
          <a:ext cx="0" cy="0"/>
          <a:chOff x="0" y="0"/>
          <a:chExt cx="0" cy="0"/>
        </a:xfrm>
      </p:grpSpPr>
      <p:sp>
        <p:nvSpPr>
          <p:cNvPr id="566" name="Google Shape;566;p8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67" name="Google Shape;567;p8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568" name="Shape 568"/>
        <p:cNvGrpSpPr/>
        <p:nvPr/>
      </p:nvGrpSpPr>
      <p:grpSpPr>
        <a:xfrm>
          <a:off x="0" y="0"/>
          <a:ext cx="0" cy="0"/>
          <a:chOff x="0" y="0"/>
          <a:chExt cx="0" cy="0"/>
        </a:xfrm>
      </p:grpSpPr>
      <p:sp>
        <p:nvSpPr>
          <p:cNvPr id="569" name="Google Shape;569;p8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70" name="Google Shape;570;p82"/>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2.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slideLayout" Target="../slideLayouts/slideLayout78.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35" Type="http://schemas.openxmlformats.org/officeDocument/2006/relationships/theme" Target="../theme/theme3.xml"/><Relationship Id="rId12" Type="http://schemas.openxmlformats.org/officeDocument/2006/relationships/slideLayout" Target="../slideLayouts/slideLayout57.xml"/><Relationship Id="rId34" Type="http://schemas.openxmlformats.org/officeDocument/2006/relationships/slideLayout" Target="../slideLayouts/slideLayout79.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22" name="Shape 422"/>
        <p:cNvGrpSpPr/>
        <p:nvPr/>
      </p:nvGrpSpPr>
      <p:grpSpPr>
        <a:xfrm>
          <a:off x="0" y="0"/>
          <a:ext cx="0" cy="0"/>
          <a:chOff x="0" y="0"/>
          <a:chExt cx="0" cy="0"/>
        </a:xfrm>
      </p:grpSpPr>
      <p:sp>
        <p:nvSpPr>
          <p:cNvPr id="423" name="Google Shape;423;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424" name="Google Shape;424;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4" name="Shape 574"/>
        <p:cNvGrpSpPr/>
        <p:nvPr/>
      </p:nvGrpSpPr>
      <p:grpSpPr>
        <a:xfrm>
          <a:off x="0" y="0"/>
          <a:ext cx="0" cy="0"/>
          <a:chOff x="0" y="0"/>
          <a:chExt cx="0" cy="0"/>
        </a:xfrm>
      </p:grpSpPr>
      <p:sp>
        <p:nvSpPr>
          <p:cNvPr id="575" name="Google Shape;575;p83"/>
          <p:cNvSpPr txBox="1"/>
          <p:nvPr>
            <p:ph idx="1" type="subTitle"/>
          </p:nvPr>
        </p:nvSpPr>
        <p:spPr>
          <a:xfrm>
            <a:off x="1776425" y="412825"/>
            <a:ext cx="5055600" cy="434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Introduction project to barema. Objective k? Real world problem k solve garcha</a:t>
            </a:r>
            <a:endParaRPr/>
          </a:p>
          <a:p>
            <a:pPr indent="-317500" lvl="0" marL="457200" rtl="0" algn="l">
              <a:spcBef>
                <a:spcPts val="0"/>
              </a:spcBef>
              <a:spcAft>
                <a:spcPts val="0"/>
              </a:spcAft>
              <a:buSzPts val="1400"/>
              <a:buChar char="●"/>
            </a:pPr>
            <a:r>
              <a:rPr lang="en"/>
              <a:t>Yesle k problem solve garcha?</a:t>
            </a:r>
            <a:endParaRPr/>
          </a:p>
          <a:p>
            <a:pPr indent="-317500" lvl="0" marL="457200" rtl="0" algn="l">
              <a:spcBef>
                <a:spcPts val="0"/>
              </a:spcBef>
              <a:spcAft>
                <a:spcPts val="0"/>
              </a:spcAft>
              <a:buSzPts val="1400"/>
              <a:buChar char="●"/>
            </a:pPr>
            <a:r>
              <a:rPr lang="en"/>
              <a:t>Data set ko brief description kati ota data cha? (training data kati test data kati validation kati) preprocessing processes haru ko halka part. Group by.</a:t>
            </a:r>
            <a:endParaRPr/>
          </a:p>
          <a:p>
            <a:pPr indent="-317500" lvl="0" marL="457200" rtl="0" algn="l">
              <a:spcBef>
                <a:spcPts val="0"/>
              </a:spcBef>
              <a:spcAft>
                <a:spcPts val="0"/>
              </a:spcAft>
              <a:buSzPts val="1400"/>
              <a:buChar char="●"/>
            </a:pPr>
            <a:r>
              <a:rPr lang="en"/>
              <a:t>Model kasari banayo grid search cv k k use garyo. (results k aayo accuracy) ani csv ma download garyo prediction ko.</a:t>
            </a:r>
            <a:endParaRPr/>
          </a:p>
          <a:p>
            <a:pPr indent="-317500" lvl="0" marL="457200" rtl="0" algn="l">
              <a:spcBef>
                <a:spcPts val="0"/>
              </a:spcBef>
              <a:spcAft>
                <a:spcPts val="0"/>
              </a:spcAft>
              <a:buSzPts val="1400"/>
              <a:buChar char="●"/>
            </a:pPr>
            <a:r>
              <a:rPr lang="en"/>
              <a:t>Graphs ra foto model ko screenshot</a:t>
            </a:r>
            <a:endParaRPr/>
          </a:p>
          <a:p>
            <a:pPr indent="-317500" lvl="0" marL="457200" rtl="0" algn="l">
              <a:spcBef>
                <a:spcPts val="0"/>
              </a:spcBef>
              <a:spcAft>
                <a:spcPts val="0"/>
              </a:spcAft>
              <a:buSzPts val="1400"/>
              <a:buChar char="●"/>
            </a:pPr>
            <a:r>
              <a:rPr lang="en"/>
              <a:t>Applications(ka use garna milcha yo project)</a:t>
            </a:r>
            <a:endParaRPr/>
          </a:p>
          <a:p>
            <a:pPr indent="-317500" lvl="0" marL="457200" rtl="0" algn="l">
              <a:spcBef>
                <a:spcPts val="0"/>
              </a:spcBef>
              <a:spcAft>
                <a:spcPts val="0"/>
              </a:spcAft>
              <a:buSzPts val="1400"/>
              <a:buChar char="●"/>
            </a:pPr>
            <a:r>
              <a:rPr lang="en"/>
              <a:t>Difficulties</a:t>
            </a:r>
            <a:endParaRPr/>
          </a:p>
          <a:p>
            <a:pPr indent="-317500" lvl="0" marL="457200" rtl="0" algn="l">
              <a:spcBef>
                <a:spcPts val="0"/>
              </a:spcBef>
              <a:spcAft>
                <a:spcPts val="0"/>
              </a:spcAft>
              <a:buSzPts val="1400"/>
              <a:buChar char="●"/>
            </a:pPr>
            <a:r>
              <a:rPr lang="en"/>
              <a:t>conclusions</a:t>
            </a:r>
            <a:endParaRPr/>
          </a:p>
          <a:p>
            <a:pPr indent="-317500" lvl="0" marL="457200" rtl="0" algn="l">
              <a:spcBef>
                <a:spcPts val="0"/>
              </a:spcBef>
              <a:spcAft>
                <a:spcPts val="0"/>
              </a:spcAft>
              <a:buSzPts val="1400"/>
              <a:buChar char="●"/>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0" name="Shape 630"/>
        <p:cNvGrpSpPr/>
        <p:nvPr/>
      </p:nvGrpSpPr>
      <p:grpSpPr>
        <a:xfrm>
          <a:off x="0" y="0"/>
          <a:ext cx="0" cy="0"/>
          <a:chOff x="0" y="0"/>
          <a:chExt cx="0" cy="0"/>
        </a:xfrm>
      </p:grpSpPr>
      <p:sp>
        <p:nvSpPr>
          <p:cNvPr id="631" name="Google Shape;631;p92"/>
          <p:cNvSpPr txBox="1"/>
          <p:nvPr>
            <p:ph type="ctrTitle"/>
          </p:nvPr>
        </p:nvSpPr>
        <p:spPr>
          <a:xfrm>
            <a:off x="1273500" y="1032825"/>
            <a:ext cx="6597000" cy="12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Machine Learning Algorithm</a:t>
            </a:r>
            <a:endParaRPr sz="3600"/>
          </a:p>
          <a:p>
            <a:pPr indent="0" lvl="0" marL="0" rtl="0" algn="ctr">
              <a:spcBef>
                <a:spcPts val="0"/>
              </a:spcBef>
              <a:spcAft>
                <a:spcPts val="0"/>
              </a:spcAft>
              <a:buNone/>
            </a:pPr>
            <a:r>
              <a:t/>
            </a:r>
            <a:endParaRPr sz="3600"/>
          </a:p>
        </p:txBody>
      </p:sp>
      <p:cxnSp>
        <p:nvCxnSpPr>
          <p:cNvPr id="632" name="Google Shape;632;p92"/>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Logistic Regression</a:t>
            </a:r>
            <a:endParaRPr b="1" sz="3200">
              <a:latin typeface="Arial"/>
              <a:ea typeface="Arial"/>
              <a:cs typeface="Arial"/>
              <a:sym typeface="Arial"/>
            </a:endParaRPr>
          </a:p>
        </p:txBody>
      </p:sp>
      <p:sp>
        <p:nvSpPr>
          <p:cNvPr id="638" name="Google Shape;638;p93"/>
          <p:cNvSpPr txBox="1"/>
          <p:nvPr>
            <p:ph idx="1" type="body"/>
          </p:nvPr>
        </p:nvSpPr>
        <p:spPr>
          <a:xfrm>
            <a:off x="938500" y="1233400"/>
            <a:ext cx="6435600" cy="3186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Splitted</a:t>
            </a:r>
            <a:r>
              <a:rPr lang="en" sz="1600"/>
              <a:t> train data into train and validation </a:t>
            </a:r>
            <a:endParaRPr sz="1600"/>
          </a:p>
          <a:p>
            <a:pPr indent="-330200" lvl="0" marL="457200" rtl="0" algn="l">
              <a:spcBef>
                <a:spcPts val="0"/>
              </a:spcBef>
              <a:spcAft>
                <a:spcPts val="0"/>
              </a:spcAft>
              <a:buSzPts val="1600"/>
              <a:buChar char="●"/>
            </a:pPr>
            <a:r>
              <a:rPr lang="en" sz="1600"/>
              <a:t>Used standard scalar for preprocessing</a:t>
            </a:r>
            <a:endParaRPr sz="1600"/>
          </a:p>
          <a:p>
            <a:pPr indent="-330200" lvl="0" marL="457200" rtl="0" algn="l">
              <a:spcBef>
                <a:spcPts val="0"/>
              </a:spcBef>
              <a:spcAft>
                <a:spcPts val="0"/>
              </a:spcAft>
              <a:buSzPts val="1600"/>
              <a:buChar char="●"/>
            </a:pPr>
            <a:r>
              <a:rPr lang="en" sz="1600"/>
              <a:t>Used grid search and cross validation to find the best performing parameter.</a:t>
            </a:r>
            <a:endParaRPr sz="1600"/>
          </a:p>
          <a:p>
            <a:pPr indent="-330200" lvl="0" marL="457200" rtl="0" algn="l">
              <a:spcBef>
                <a:spcPts val="0"/>
              </a:spcBef>
              <a:spcAft>
                <a:spcPts val="0"/>
              </a:spcAft>
              <a:buSzPts val="1600"/>
              <a:buChar char="●"/>
            </a:pPr>
            <a:r>
              <a:rPr lang="en" sz="1600"/>
              <a:t>Score was 92.83%</a:t>
            </a:r>
            <a:endParaRPr sz="1600"/>
          </a:p>
        </p:txBody>
      </p:sp>
      <p:pic>
        <p:nvPicPr>
          <p:cNvPr id="639" name="Google Shape;639;p93"/>
          <p:cNvPicPr preferRelativeResize="0"/>
          <p:nvPr/>
        </p:nvPicPr>
        <p:blipFill>
          <a:blip r:embed="rId3">
            <a:alphaModFix/>
          </a:blip>
          <a:stretch>
            <a:fillRect/>
          </a:stretch>
        </p:blipFill>
        <p:spPr>
          <a:xfrm>
            <a:off x="262425" y="3083475"/>
            <a:ext cx="4461200" cy="1798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46" name="Google Shape;646;p94"/>
          <p:cNvPicPr preferRelativeResize="0"/>
          <p:nvPr/>
        </p:nvPicPr>
        <p:blipFill>
          <a:blip r:embed="rId3">
            <a:alphaModFix/>
          </a:blip>
          <a:stretch>
            <a:fillRect/>
          </a:stretch>
        </p:blipFill>
        <p:spPr>
          <a:xfrm>
            <a:off x="234550" y="334463"/>
            <a:ext cx="8674901" cy="447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652" name="Google Shape;652;p95"/>
          <p:cNvSpPr txBox="1"/>
          <p:nvPr>
            <p:ph idx="1" type="body"/>
          </p:nvPr>
        </p:nvSpPr>
        <p:spPr>
          <a:xfrm>
            <a:off x="938500" y="1134425"/>
            <a:ext cx="4060800" cy="1765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Used grid search to find the best performing parameter.</a:t>
            </a:r>
            <a:endParaRPr sz="1600"/>
          </a:p>
          <a:p>
            <a:pPr indent="-330200" lvl="0" marL="457200" rtl="0" algn="l">
              <a:spcBef>
                <a:spcPts val="0"/>
              </a:spcBef>
              <a:spcAft>
                <a:spcPts val="0"/>
              </a:spcAft>
              <a:buSzPts val="1600"/>
              <a:buChar char="●"/>
            </a:pPr>
            <a:r>
              <a:rPr lang="en" sz="1600"/>
              <a:t>Score was 92.38%</a:t>
            </a:r>
            <a:endParaRPr sz="1600"/>
          </a:p>
          <a:p>
            <a:pPr indent="0" lvl="0" marL="0" rtl="0" algn="l">
              <a:spcBef>
                <a:spcPts val="1600"/>
              </a:spcBef>
              <a:spcAft>
                <a:spcPts val="160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96"/>
          <p:cNvPicPr preferRelativeResize="0"/>
          <p:nvPr/>
        </p:nvPicPr>
        <p:blipFill>
          <a:blip r:embed="rId3">
            <a:alphaModFix/>
          </a:blip>
          <a:stretch>
            <a:fillRect/>
          </a:stretch>
        </p:blipFill>
        <p:spPr>
          <a:xfrm>
            <a:off x="314050" y="286200"/>
            <a:ext cx="8719724" cy="460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7"/>
          <p:cNvSpPr txBox="1"/>
          <p:nvPr>
            <p:ph type="title"/>
          </p:nvPr>
        </p:nvSpPr>
        <p:spPr>
          <a:xfrm>
            <a:off x="938500" y="445025"/>
            <a:ext cx="6999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Logistic regression Vs Random Forest</a:t>
            </a:r>
            <a:endParaRPr sz="2600"/>
          </a:p>
        </p:txBody>
      </p:sp>
      <p:pic>
        <p:nvPicPr>
          <p:cNvPr id="663" name="Google Shape;663;p97"/>
          <p:cNvPicPr preferRelativeResize="0"/>
          <p:nvPr/>
        </p:nvPicPr>
        <p:blipFill>
          <a:blip r:embed="rId3">
            <a:alphaModFix/>
          </a:blip>
          <a:stretch>
            <a:fillRect/>
          </a:stretch>
        </p:blipFill>
        <p:spPr>
          <a:xfrm>
            <a:off x="356775" y="1311325"/>
            <a:ext cx="4355626" cy="3004726"/>
          </a:xfrm>
          <a:prstGeom prst="rect">
            <a:avLst/>
          </a:prstGeom>
          <a:noFill/>
          <a:ln>
            <a:noFill/>
          </a:ln>
        </p:spPr>
      </p:pic>
      <p:pic>
        <p:nvPicPr>
          <p:cNvPr id="664" name="Google Shape;664;p97"/>
          <p:cNvPicPr preferRelativeResize="0"/>
          <p:nvPr/>
        </p:nvPicPr>
        <p:blipFill>
          <a:blip r:embed="rId4">
            <a:alphaModFix/>
          </a:blip>
          <a:stretch>
            <a:fillRect/>
          </a:stretch>
        </p:blipFill>
        <p:spPr>
          <a:xfrm>
            <a:off x="5049975" y="1233850"/>
            <a:ext cx="4003176" cy="308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Models</a:t>
            </a:r>
            <a:endParaRPr/>
          </a:p>
        </p:txBody>
      </p:sp>
      <p:sp>
        <p:nvSpPr>
          <p:cNvPr id="670" name="Google Shape;670;p98"/>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71" name="Google Shape;671;p98"/>
          <p:cNvPicPr preferRelativeResize="0"/>
          <p:nvPr/>
        </p:nvPicPr>
        <p:blipFill>
          <a:blip r:embed="rId3">
            <a:alphaModFix/>
          </a:blip>
          <a:stretch>
            <a:fillRect/>
          </a:stretch>
        </p:blipFill>
        <p:spPr>
          <a:xfrm>
            <a:off x="456925" y="1016350"/>
            <a:ext cx="8216174" cy="394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Application</a:t>
            </a:r>
            <a:endParaRPr sz="3200"/>
          </a:p>
        </p:txBody>
      </p:sp>
      <p:sp>
        <p:nvSpPr>
          <p:cNvPr id="677" name="Google Shape;677;p99"/>
          <p:cNvSpPr txBox="1"/>
          <p:nvPr>
            <p:ph idx="1" type="body"/>
          </p:nvPr>
        </p:nvSpPr>
        <p:spPr>
          <a:xfrm>
            <a:off x="938500" y="1659275"/>
            <a:ext cx="6671700" cy="2760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Health Insurance Organizations</a:t>
            </a:r>
            <a:endParaRPr sz="2100"/>
          </a:p>
          <a:p>
            <a:pPr indent="-361950" lvl="0" marL="457200" rtl="0" algn="l">
              <a:spcBef>
                <a:spcPts val="0"/>
              </a:spcBef>
              <a:spcAft>
                <a:spcPts val="0"/>
              </a:spcAft>
              <a:buSzPts val="2100"/>
              <a:buChar char="●"/>
            </a:pPr>
            <a:r>
              <a:rPr lang="en" sz="2100"/>
              <a:t>Data Analytics Companies</a:t>
            </a:r>
            <a:endParaRPr sz="2100"/>
          </a:p>
          <a:p>
            <a:pPr indent="-361950" lvl="0" marL="457200" rtl="0" algn="l">
              <a:spcBef>
                <a:spcPts val="0"/>
              </a:spcBef>
              <a:spcAft>
                <a:spcPts val="0"/>
              </a:spcAft>
              <a:buSzPts val="2100"/>
              <a:buChar char="●"/>
            </a:pPr>
            <a:r>
              <a:rPr lang="en" sz="2100"/>
              <a:t>US Healthcare Department</a:t>
            </a:r>
            <a:endParaRPr sz="2100"/>
          </a:p>
          <a:p>
            <a:pPr indent="0" lvl="0" marL="0" rtl="0" algn="l">
              <a:spcBef>
                <a:spcPts val="1600"/>
              </a:spcBef>
              <a:spcAft>
                <a:spcPts val="1600"/>
              </a:spcAft>
              <a:buNone/>
            </a:pPr>
            <a:r>
              <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Conclusion</a:t>
            </a:r>
            <a:endParaRPr b="1" sz="3200">
              <a:latin typeface="Arial"/>
              <a:ea typeface="Arial"/>
              <a:cs typeface="Arial"/>
              <a:sym typeface="Arial"/>
            </a:endParaRPr>
          </a:p>
        </p:txBody>
      </p:sp>
      <p:sp>
        <p:nvSpPr>
          <p:cNvPr id="683" name="Google Shape;683;p100"/>
          <p:cNvSpPr txBox="1"/>
          <p:nvPr>
            <p:ph idx="1" type="body"/>
          </p:nvPr>
        </p:nvSpPr>
        <p:spPr>
          <a:xfrm>
            <a:off x="938500" y="1659275"/>
            <a:ext cx="6724200" cy="276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With this model, we predicted the  potential fraud provider.</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This project can be implemented on real world in healthcare insurance sector</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Can also be used by data analytics organizations to find potential </a:t>
            </a:r>
            <a:r>
              <a:rPr lang="en" sz="1600">
                <a:latin typeface="Arial"/>
                <a:ea typeface="Arial"/>
                <a:cs typeface="Arial"/>
                <a:sym typeface="Arial"/>
              </a:rPr>
              <a:t>anomaly</a:t>
            </a:r>
            <a:r>
              <a:rPr lang="en" sz="1600">
                <a:latin typeface="Arial"/>
                <a:ea typeface="Arial"/>
                <a:cs typeface="Arial"/>
                <a:sym typeface="Arial"/>
              </a:rPr>
              <a:t> transactions or insurance claims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For </a:t>
            </a:r>
            <a:r>
              <a:rPr lang="en" sz="1600">
                <a:latin typeface="Arial"/>
                <a:ea typeface="Arial"/>
                <a:cs typeface="Arial"/>
                <a:sym typeface="Arial"/>
              </a:rPr>
              <a:t>further</a:t>
            </a:r>
            <a:r>
              <a:rPr lang="en" sz="1600">
                <a:latin typeface="Arial"/>
                <a:ea typeface="Arial"/>
                <a:cs typeface="Arial"/>
                <a:sym typeface="Arial"/>
              </a:rPr>
              <a:t> improvement, fraud claims can also be detected using this model with different dataset</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Among all models, Logistic regression performance was best</a:t>
            </a:r>
            <a:endParaRPr sz="1600">
              <a:latin typeface="Arial"/>
              <a:ea typeface="Arial"/>
              <a:cs typeface="Arial"/>
              <a:sym typeface="Arial"/>
            </a:endParaRPr>
          </a:p>
          <a:p>
            <a:pPr indent="0" lvl="0" marL="457200" rtl="0" algn="l">
              <a:spcBef>
                <a:spcPts val="1600"/>
              </a:spcBef>
              <a:spcAft>
                <a:spcPts val="1600"/>
              </a:spcAft>
              <a:buNone/>
            </a:pPr>
            <a:r>
              <a:t/>
            </a:r>
            <a:endParaRPr sz="16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1"/>
          <p:cNvSpPr txBox="1"/>
          <p:nvPr>
            <p:ph type="title"/>
          </p:nvPr>
        </p:nvSpPr>
        <p:spPr>
          <a:xfrm>
            <a:off x="1426350" y="1875225"/>
            <a:ext cx="62913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100"/>
              <a:t>Thank You!</a:t>
            </a:r>
            <a:endParaRPr sz="5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4"/>
          <p:cNvSpPr txBox="1"/>
          <p:nvPr>
            <p:ph type="ctrTitle"/>
          </p:nvPr>
        </p:nvSpPr>
        <p:spPr>
          <a:xfrm>
            <a:off x="818025" y="168100"/>
            <a:ext cx="7395900" cy="24261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ctr">
              <a:spcBef>
                <a:spcPts val="0"/>
              </a:spcBef>
              <a:spcAft>
                <a:spcPts val="0"/>
              </a:spcAft>
              <a:buNone/>
            </a:pPr>
            <a:r>
              <a:rPr lang="en" sz="3500">
                <a:latin typeface="Maven Pro"/>
                <a:ea typeface="Maven Pro"/>
                <a:cs typeface="Maven Pro"/>
                <a:sym typeface="Maven Pro"/>
              </a:rPr>
              <a:t>HealthCare Provider Potential Fraud Detection</a:t>
            </a:r>
            <a:endParaRPr/>
          </a:p>
        </p:txBody>
      </p:sp>
      <p:sp>
        <p:nvSpPr>
          <p:cNvPr id="581" name="Google Shape;581;p84"/>
          <p:cNvSpPr txBox="1"/>
          <p:nvPr>
            <p:ph type="ctrTitle"/>
          </p:nvPr>
        </p:nvSpPr>
        <p:spPr>
          <a:xfrm>
            <a:off x="2941650" y="2873525"/>
            <a:ext cx="3260700" cy="8913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400">
                <a:latin typeface="Montserrat"/>
                <a:ea typeface="Montserrat"/>
                <a:cs typeface="Montserrat"/>
                <a:sym typeface="Montserrat"/>
              </a:rPr>
              <a:t>By:</a:t>
            </a:r>
            <a:endParaRPr sz="2400">
              <a:latin typeface="Montserrat"/>
              <a:ea typeface="Montserrat"/>
              <a:cs typeface="Montserrat"/>
              <a:sym typeface="Montserrat"/>
            </a:endParaRPr>
          </a:p>
          <a:p>
            <a:pPr indent="0" lvl="0" marL="0" rtl="0" algn="ctr">
              <a:spcBef>
                <a:spcPts val="0"/>
              </a:spcBef>
              <a:spcAft>
                <a:spcPts val="0"/>
              </a:spcAft>
              <a:buNone/>
            </a:pPr>
            <a:r>
              <a:rPr lang="en" sz="2400">
                <a:latin typeface="Montserrat"/>
                <a:ea typeface="Montserrat"/>
                <a:cs typeface="Montserrat"/>
                <a:sym typeface="Montserrat"/>
              </a:rPr>
              <a:t>Ashesh Byanju</a:t>
            </a:r>
            <a:endParaRPr sz="2400">
              <a:latin typeface="Montserrat"/>
              <a:ea typeface="Montserrat"/>
              <a:cs typeface="Montserrat"/>
              <a:sym typeface="Montserrat"/>
            </a:endParaRPr>
          </a:p>
        </p:txBody>
      </p:sp>
      <p:cxnSp>
        <p:nvCxnSpPr>
          <p:cNvPr id="582" name="Google Shape;582;p84"/>
          <p:cNvCxnSpPr/>
          <p:nvPr/>
        </p:nvCxnSpPr>
        <p:spPr>
          <a:xfrm>
            <a:off x="2191225" y="2571750"/>
            <a:ext cx="43956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Introduction</a:t>
            </a:r>
            <a:endParaRPr b="1" sz="3200">
              <a:solidFill>
                <a:schemeClr val="accent1"/>
              </a:solidFill>
              <a:latin typeface="Arial"/>
              <a:ea typeface="Arial"/>
              <a:cs typeface="Arial"/>
              <a:sym typeface="Arial"/>
            </a:endParaRPr>
          </a:p>
        </p:txBody>
      </p:sp>
      <p:sp>
        <p:nvSpPr>
          <p:cNvPr id="588" name="Google Shape;588;p85"/>
          <p:cNvSpPr txBox="1"/>
          <p:nvPr>
            <p:ph idx="1" type="body"/>
          </p:nvPr>
        </p:nvSpPr>
        <p:spPr>
          <a:xfrm>
            <a:off x="938500" y="1417425"/>
            <a:ext cx="7380300" cy="3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Provider Fraud is the biggest problem faced in Healthcare in US specially in Medicare program.</a:t>
            </a:r>
            <a:endParaRPr sz="1600">
              <a:solidFill>
                <a:srgbClr val="FFFFFF"/>
              </a:solidFill>
            </a:endParaRPr>
          </a:p>
          <a:p>
            <a:pPr indent="-330200" lvl="0" marL="457200" rtl="0" algn="l">
              <a:spcBef>
                <a:spcPts val="1600"/>
              </a:spcBef>
              <a:spcAft>
                <a:spcPts val="0"/>
              </a:spcAft>
              <a:buClr>
                <a:srgbClr val="FFFFFF"/>
              </a:buClr>
              <a:buSzPts val="1600"/>
              <a:buChar char="●"/>
            </a:pPr>
            <a:r>
              <a:rPr lang="en" sz="1600">
                <a:solidFill>
                  <a:srgbClr val="FFFFFF"/>
                </a:solidFill>
                <a:latin typeface="Arial"/>
                <a:ea typeface="Arial"/>
                <a:cs typeface="Arial"/>
                <a:sym typeface="Arial"/>
              </a:rPr>
              <a:t>The largest healthcare provider fraud takedown in US history was around </a:t>
            </a:r>
            <a:r>
              <a:rPr lang="en" sz="1600">
                <a:latin typeface="Arial"/>
                <a:ea typeface="Arial"/>
                <a:cs typeface="Arial"/>
                <a:sym typeface="Arial"/>
              </a:rPr>
              <a:t>$1.3 billion, according to HHS and the Office of the Inspector General (OIG).</a:t>
            </a:r>
            <a:endParaRPr sz="1600">
              <a:solidFill>
                <a:srgbClr val="FFFFFF"/>
              </a:solidFill>
              <a:latin typeface="Arial"/>
              <a:ea typeface="Arial"/>
              <a:cs typeface="Arial"/>
              <a:sym typeface="Arial"/>
            </a:endParaRPr>
          </a:p>
          <a:p>
            <a:pPr indent="-330200" lvl="0" marL="457200" rtl="0" algn="l">
              <a:spcBef>
                <a:spcPts val="0"/>
              </a:spcBef>
              <a:spcAft>
                <a:spcPts val="0"/>
              </a:spcAft>
              <a:buClr>
                <a:srgbClr val="FFFFFF"/>
              </a:buClr>
              <a:buSzPts val="1600"/>
              <a:buChar char="●"/>
            </a:pPr>
            <a:r>
              <a:rPr lang="en" sz="1600">
                <a:solidFill>
                  <a:srgbClr val="FFFFFF"/>
                </a:solidFill>
                <a:latin typeface="Arial"/>
                <a:ea typeface="Arial"/>
                <a:cs typeface="Arial"/>
                <a:sym typeface="Arial"/>
              </a:rPr>
              <a:t>Types of fraud can be forgery, bribes, fake patients, and falsified billings</a:t>
            </a:r>
            <a:endParaRPr sz="1600">
              <a:solidFill>
                <a:srgbClr val="FFFFFF"/>
              </a:solidFill>
              <a:latin typeface="Arial"/>
              <a:ea typeface="Arial"/>
              <a:cs typeface="Arial"/>
              <a:sym typeface="Arial"/>
            </a:endParaRPr>
          </a:p>
          <a:p>
            <a:pPr indent="-330200" lvl="0" marL="457200" rtl="0" algn="l">
              <a:spcBef>
                <a:spcPts val="0"/>
              </a:spcBef>
              <a:spcAft>
                <a:spcPts val="0"/>
              </a:spcAft>
              <a:buClr>
                <a:srgbClr val="FFFFFF"/>
              </a:buClr>
              <a:buSzPts val="1600"/>
              <a:buChar char="●"/>
            </a:pPr>
            <a:r>
              <a:rPr lang="en" sz="1600">
                <a:solidFill>
                  <a:srgbClr val="FFFFFF"/>
                </a:solidFill>
                <a:latin typeface="Arial"/>
                <a:ea typeface="Arial"/>
                <a:cs typeface="Arial"/>
                <a:sym typeface="Arial"/>
              </a:rPr>
              <a:t>To financially benefit from public programs such as Medicare and Medicaid</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Due to this reason, insurance companies increased their insurance premiums and as result healthcare is becoming costly day by day</a:t>
            </a:r>
            <a:endParaRPr sz="1600">
              <a:solidFill>
                <a:srgbClr val="FFFFFF"/>
              </a:solidFill>
              <a:latin typeface="Arial"/>
              <a:ea typeface="Arial"/>
              <a:cs typeface="Arial"/>
              <a:sym typeface="Arial"/>
            </a:endParaRPr>
          </a:p>
          <a:p>
            <a:pPr indent="0" lvl="0" marL="0" rtl="0" algn="l">
              <a:spcBef>
                <a:spcPts val="1600"/>
              </a:spcBef>
              <a:spcAft>
                <a:spcPts val="1600"/>
              </a:spcAft>
              <a:buNone/>
            </a:pPr>
            <a:r>
              <a:t/>
            </a:r>
            <a:endParaRPr sz="1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2"/>
                </a:solidFill>
                <a:latin typeface="Arial"/>
                <a:ea typeface="Arial"/>
                <a:cs typeface="Arial"/>
                <a:sym typeface="Arial"/>
              </a:rPr>
              <a:t>Objectives</a:t>
            </a:r>
            <a:endParaRPr b="1" sz="32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
        <p:nvSpPr>
          <p:cNvPr id="594" name="Google Shape;594;p86"/>
          <p:cNvSpPr txBox="1"/>
          <p:nvPr>
            <p:ph idx="1" type="body"/>
          </p:nvPr>
        </p:nvSpPr>
        <p:spPr>
          <a:xfrm>
            <a:off x="938500" y="1299000"/>
            <a:ext cx="6999900" cy="3121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100"/>
              </a:spcBef>
              <a:spcAft>
                <a:spcPts val="0"/>
              </a:spcAft>
              <a:buClr>
                <a:srgbClr val="FFFFFF"/>
              </a:buClr>
              <a:buSzPts val="1600"/>
              <a:buFont typeface="Arial"/>
              <a:buChar char="●"/>
            </a:pPr>
            <a:r>
              <a:rPr lang="en" sz="1600">
                <a:solidFill>
                  <a:srgbClr val="FFFFFF"/>
                </a:solidFill>
                <a:latin typeface="Arial"/>
                <a:ea typeface="Arial"/>
                <a:cs typeface="Arial"/>
                <a:sym typeface="Arial"/>
              </a:rPr>
              <a:t>T</a:t>
            </a:r>
            <a:r>
              <a:rPr lang="en" sz="1600">
                <a:solidFill>
                  <a:srgbClr val="FFFFFF"/>
                </a:solidFill>
                <a:latin typeface="Arial"/>
                <a:ea typeface="Arial"/>
                <a:cs typeface="Arial"/>
                <a:sym typeface="Arial"/>
              </a:rPr>
              <a:t>o predict the potential fraudulent providers based on the claims filed by them</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Discover important variables to detect the behaviour of potentially fraud providers</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Understand the future behaviour of providers by studying fraudulent patterns in the provider's claims.</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Prevent increasing healthcare cost and insurance premium.</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latin typeface="Arial"/>
                <a:ea typeface="Arial"/>
                <a:cs typeface="Arial"/>
                <a:sym typeface="Arial"/>
              </a:rPr>
              <a:t>Data consists of inpatient claims, Outpatient claims and Beneficiary details of each provider.</a:t>
            </a:r>
            <a:endParaRPr sz="16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7"/>
          <p:cNvSpPr txBox="1"/>
          <p:nvPr>
            <p:ph type="title"/>
          </p:nvPr>
        </p:nvSpPr>
        <p:spPr>
          <a:xfrm>
            <a:off x="938500" y="274450"/>
            <a:ext cx="5740200" cy="6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Brief Description of Dataset</a:t>
            </a:r>
            <a:endParaRPr b="1" sz="3200">
              <a:latin typeface="Arial"/>
              <a:ea typeface="Arial"/>
              <a:cs typeface="Arial"/>
              <a:sym typeface="Arial"/>
            </a:endParaRPr>
          </a:p>
        </p:txBody>
      </p:sp>
      <p:sp>
        <p:nvSpPr>
          <p:cNvPr id="600" name="Google Shape;600;p87"/>
          <p:cNvSpPr txBox="1"/>
          <p:nvPr>
            <p:ph idx="1" type="body"/>
          </p:nvPr>
        </p:nvSpPr>
        <p:spPr>
          <a:xfrm>
            <a:off x="938500" y="1215850"/>
            <a:ext cx="6999900" cy="367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latin typeface="Arial"/>
                <a:ea typeface="Arial"/>
                <a:cs typeface="Arial"/>
                <a:sym typeface="Arial"/>
              </a:rPr>
              <a:t>We have three datasets consisting of  Inpatient claims, Outpatient claims and Beneficiary details of each provider. </a:t>
            </a:r>
            <a:endParaRPr sz="1600">
              <a:solidFill>
                <a:srgbClr val="FFFFFF"/>
              </a:solidFill>
              <a:latin typeface="Arial"/>
              <a:ea typeface="Arial"/>
              <a:cs typeface="Arial"/>
              <a:sym typeface="Arial"/>
            </a:endParaRPr>
          </a:p>
          <a:p>
            <a:pPr indent="-330200" lvl="0" marL="457200" rtl="0" algn="l">
              <a:lnSpc>
                <a:spcPct val="115000"/>
              </a:lnSpc>
              <a:spcBef>
                <a:spcPts val="1600"/>
              </a:spcBef>
              <a:spcAft>
                <a:spcPts val="0"/>
              </a:spcAft>
              <a:buClr>
                <a:srgbClr val="FFFFFF"/>
              </a:buClr>
              <a:buSzPts val="1600"/>
              <a:buFont typeface="Arial"/>
              <a:buChar char="●"/>
            </a:pPr>
            <a:r>
              <a:rPr lang="en" sz="1600">
                <a:solidFill>
                  <a:srgbClr val="FFFFFF"/>
                </a:solidFill>
                <a:latin typeface="Arial"/>
                <a:ea typeface="Arial"/>
                <a:cs typeface="Arial"/>
                <a:sym typeface="Arial"/>
              </a:rPr>
              <a:t>Inpatient data: </a:t>
            </a:r>
            <a:endParaRPr sz="1600">
              <a:solidFill>
                <a:srgbClr val="FFFFFF"/>
              </a:solidFill>
              <a:latin typeface="Arial"/>
              <a:ea typeface="Arial"/>
              <a:cs typeface="Arial"/>
              <a:sym typeface="Arial"/>
            </a:endParaRPr>
          </a:p>
          <a:p>
            <a:pPr indent="-330200" lvl="1" marL="9144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Claims filed for those patients who are admitted in the hospitals. </a:t>
            </a:r>
            <a:endParaRPr sz="1600">
              <a:solidFill>
                <a:srgbClr val="FFFFFF"/>
              </a:solidFill>
              <a:latin typeface="Arial"/>
              <a:ea typeface="Arial"/>
              <a:cs typeface="Arial"/>
              <a:sym typeface="Arial"/>
            </a:endParaRPr>
          </a:p>
          <a:p>
            <a:pPr indent="-330200" lvl="1" marL="9144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Provides additional details like their admission and discharge dates and admit diagnosis code.</a:t>
            </a:r>
            <a:endParaRPr sz="1600">
              <a:solidFill>
                <a:srgbClr val="FFFFFF"/>
              </a:solidFill>
              <a:latin typeface="Arial"/>
              <a:ea typeface="Arial"/>
              <a:cs typeface="Arial"/>
              <a:sym typeface="Arial"/>
            </a:endParaRPr>
          </a:p>
          <a:p>
            <a:pPr indent="-330200" lvl="0" marL="457200" rtl="0" algn="l">
              <a:lnSpc>
                <a:spcPct val="11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Outpatient data:</a:t>
            </a:r>
            <a:endParaRPr sz="1600">
              <a:solidFill>
                <a:srgbClr val="FFFFFF"/>
              </a:solidFill>
              <a:latin typeface="Arial"/>
              <a:ea typeface="Arial"/>
              <a:cs typeface="Arial"/>
              <a:sym typeface="Arial"/>
            </a:endParaRPr>
          </a:p>
          <a:p>
            <a:pPr indent="-330200" lvl="1" marL="914400" rtl="0" algn="l">
              <a:lnSpc>
                <a:spcPct val="115000"/>
              </a:lnSpc>
              <a:spcBef>
                <a:spcPts val="0"/>
              </a:spcBef>
              <a:spcAft>
                <a:spcPts val="0"/>
              </a:spcAft>
              <a:buClr>
                <a:srgbClr val="FFFFFF"/>
              </a:buClr>
              <a:buSzPts val="1600"/>
              <a:buFont typeface="Arial"/>
              <a:buChar char="○"/>
            </a:pPr>
            <a:r>
              <a:rPr lang="en" sz="1600">
                <a:latin typeface="Arial"/>
                <a:ea typeface="Arial"/>
                <a:cs typeface="Arial"/>
                <a:sym typeface="Arial"/>
              </a:rPr>
              <a:t>Detail </a:t>
            </a:r>
            <a:r>
              <a:rPr lang="en" sz="1600">
                <a:solidFill>
                  <a:srgbClr val="FFFFFF"/>
                </a:solidFill>
                <a:latin typeface="Arial"/>
                <a:ea typeface="Arial"/>
                <a:cs typeface="Arial"/>
                <a:sym typeface="Arial"/>
              </a:rPr>
              <a:t>claims about those patients who visit hospitals and not admitted in it.</a:t>
            </a:r>
            <a:endParaRPr sz="1600">
              <a:solidFill>
                <a:srgbClr val="FFFFFF"/>
              </a:solidFill>
              <a:latin typeface="Arial"/>
              <a:ea typeface="Arial"/>
              <a:cs typeface="Arial"/>
              <a:sym typeface="Arial"/>
            </a:endParaRPr>
          </a:p>
          <a:p>
            <a:pPr indent="-330200" lvl="0" marL="457200" marR="228600" rtl="0" algn="l">
              <a:lnSpc>
                <a:spcPct val="157142"/>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Beneficiary data contains of details of patient personal informations like health conditions, region they belong to etc.</a:t>
            </a:r>
            <a:endParaRPr sz="16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600">
              <a:solidFill>
                <a:srgbClr val="FFFFFF"/>
              </a:solidFill>
              <a:latin typeface="Arial"/>
              <a:ea typeface="Arial"/>
              <a:cs typeface="Arial"/>
              <a:sym typeface="Arial"/>
            </a:endParaRPr>
          </a:p>
          <a:p>
            <a:pPr indent="0" lvl="0" marL="0" rtl="0" algn="l">
              <a:spcBef>
                <a:spcPts val="1600"/>
              </a:spcBef>
              <a:spcAft>
                <a:spcPts val="1600"/>
              </a:spcAft>
              <a:buNone/>
            </a:pPr>
            <a:r>
              <a:t/>
            </a:r>
            <a:endParaRPr sz="1600">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Dataset</a:t>
            </a:r>
            <a:endParaRPr sz="3200"/>
          </a:p>
        </p:txBody>
      </p:sp>
      <p:pic>
        <p:nvPicPr>
          <p:cNvPr id="606" name="Google Shape;606;p88"/>
          <p:cNvPicPr preferRelativeResize="0"/>
          <p:nvPr/>
        </p:nvPicPr>
        <p:blipFill>
          <a:blip r:embed="rId3">
            <a:alphaModFix/>
          </a:blip>
          <a:stretch>
            <a:fillRect/>
          </a:stretch>
        </p:blipFill>
        <p:spPr>
          <a:xfrm>
            <a:off x="178650" y="1294575"/>
            <a:ext cx="8533823" cy="290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9"/>
          <p:cNvSpPr txBox="1"/>
          <p:nvPr>
            <p:ph type="title"/>
          </p:nvPr>
        </p:nvSpPr>
        <p:spPr>
          <a:xfrm>
            <a:off x="938500" y="445025"/>
            <a:ext cx="7236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Data Cleaning, Preprocessing and Feature Engineering</a:t>
            </a:r>
            <a:endParaRPr b="1" sz="3200">
              <a:latin typeface="Arial"/>
              <a:ea typeface="Arial"/>
              <a:cs typeface="Arial"/>
              <a:sym typeface="Arial"/>
            </a:endParaRPr>
          </a:p>
          <a:p>
            <a:pPr indent="0" lvl="0" marL="0" rtl="0" algn="l">
              <a:spcBef>
                <a:spcPts val="0"/>
              </a:spcBef>
              <a:spcAft>
                <a:spcPts val="0"/>
              </a:spcAft>
              <a:buNone/>
            </a:pPr>
            <a:r>
              <a:t/>
            </a:r>
            <a:endParaRPr/>
          </a:p>
        </p:txBody>
      </p:sp>
      <p:sp>
        <p:nvSpPr>
          <p:cNvPr id="612" name="Google Shape;612;p89"/>
          <p:cNvSpPr txBox="1"/>
          <p:nvPr/>
        </p:nvSpPr>
        <p:spPr>
          <a:xfrm>
            <a:off x="971675" y="1863200"/>
            <a:ext cx="5788200" cy="2768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Changed values in columns.</a:t>
            </a:r>
            <a:endParaRPr sz="1600">
              <a:solidFill>
                <a:srgbClr val="FFFFFF"/>
              </a:solidFill>
              <a:latin typeface="Montserrat"/>
              <a:ea typeface="Montserrat"/>
              <a:cs typeface="Montserrat"/>
              <a:sym typeface="Montserrat"/>
            </a:endParaRPr>
          </a:p>
          <a:p>
            <a:pPr indent="-330200" lvl="0" marL="457200" rtl="0" algn="l">
              <a:spcBef>
                <a:spcPts val="100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Combine all 3 datasets (</a:t>
            </a:r>
            <a:r>
              <a:rPr lang="en" sz="1600">
                <a:solidFill>
                  <a:srgbClr val="FFFFFF"/>
                </a:solidFill>
              </a:rPr>
              <a:t>558211, 55</a:t>
            </a:r>
            <a:r>
              <a:rPr lang="en" sz="1600">
                <a:solidFill>
                  <a:srgbClr val="FFFFFF"/>
                </a:solidFill>
                <a:latin typeface="Montserrat"/>
                <a:ea typeface="Montserrat"/>
                <a:cs typeface="Montserrat"/>
                <a:sym typeface="Montserrat"/>
              </a:rPr>
              <a:t>)</a:t>
            </a:r>
            <a:endParaRPr sz="1600">
              <a:solidFill>
                <a:srgbClr val="FFFFFF"/>
              </a:solidFill>
              <a:latin typeface="Montserrat"/>
              <a:ea typeface="Montserrat"/>
              <a:cs typeface="Montserrat"/>
              <a:sym typeface="Montserrat"/>
            </a:endParaRPr>
          </a:p>
          <a:p>
            <a:pPr indent="-330200" lvl="0" marL="457200" rtl="0" algn="l">
              <a:spcBef>
                <a:spcPts val="1000"/>
              </a:spcBef>
              <a:spcAft>
                <a:spcPts val="0"/>
              </a:spcAft>
              <a:buClr>
                <a:srgbClr val="FFFFFF"/>
              </a:buClr>
              <a:buSzPts val="1600"/>
              <a:buFont typeface="Montserrat"/>
              <a:buChar char="●"/>
            </a:pPr>
            <a:r>
              <a:rPr lang="en" sz="1600">
                <a:solidFill>
                  <a:schemeClr val="lt1"/>
                </a:solidFill>
                <a:latin typeface="Montserrat"/>
                <a:ea typeface="Montserrat"/>
                <a:cs typeface="Montserrat"/>
                <a:sym typeface="Montserrat"/>
              </a:rPr>
              <a:t>Adding new features using existing features</a:t>
            </a:r>
            <a:endParaRPr sz="1600">
              <a:solidFill>
                <a:schemeClr val="lt1"/>
              </a:solidFill>
              <a:latin typeface="Montserrat"/>
              <a:ea typeface="Montserrat"/>
              <a:cs typeface="Montserrat"/>
              <a:sym typeface="Montserrat"/>
            </a:endParaRPr>
          </a:p>
          <a:p>
            <a:pPr indent="-330200" lvl="0" marL="457200" rtl="0" algn="l">
              <a:spcBef>
                <a:spcPts val="100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Removed unused and redundant features</a:t>
            </a:r>
            <a:endParaRPr sz="1600">
              <a:solidFill>
                <a:schemeClr val="lt1"/>
              </a:solidFill>
              <a:latin typeface="Montserrat"/>
              <a:ea typeface="Montserrat"/>
              <a:cs typeface="Montserrat"/>
              <a:sym typeface="Montserrat"/>
            </a:endParaRPr>
          </a:p>
          <a:p>
            <a:pPr indent="-330200" lvl="0" marL="457200" rtl="0" algn="l">
              <a:spcBef>
                <a:spcPts val="100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Checked nan values and filled nan with zeros</a:t>
            </a:r>
            <a:endParaRPr sz="1600">
              <a:solidFill>
                <a:schemeClr val="lt1"/>
              </a:solidFill>
              <a:latin typeface="Montserrat"/>
              <a:ea typeface="Montserrat"/>
              <a:cs typeface="Montserrat"/>
              <a:sym typeface="Montserrat"/>
            </a:endParaRPr>
          </a:p>
          <a:p>
            <a:pPr indent="-330200" lvl="0" marL="457200" rtl="0" algn="l">
              <a:spcBef>
                <a:spcPts val="100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And finally grouped each column by provider (matching with target data)</a:t>
            </a:r>
            <a:endParaRPr sz="1600">
              <a:solidFill>
                <a:schemeClr val="lt1"/>
              </a:solidFill>
              <a:latin typeface="Montserrat"/>
              <a:ea typeface="Montserrat"/>
              <a:cs typeface="Montserrat"/>
              <a:sym typeface="Montserrat"/>
            </a:endParaRPr>
          </a:p>
          <a:p>
            <a:pPr indent="0" lvl="0" marL="457200" rtl="0" algn="l">
              <a:spcBef>
                <a:spcPts val="1000"/>
              </a:spcBef>
              <a:spcAft>
                <a:spcPts val="1000"/>
              </a:spcAft>
              <a:buNone/>
            </a:pPr>
            <a:r>
              <a:t/>
            </a:r>
            <a:endParaRPr sz="16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0"/>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9" name="Google Shape;619;p90"/>
          <p:cNvPicPr preferRelativeResize="0"/>
          <p:nvPr/>
        </p:nvPicPr>
        <p:blipFill>
          <a:blip r:embed="rId3">
            <a:alphaModFix/>
          </a:blip>
          <a:stretch>
            <a:fillRect/>
          </a:stretch>
        </p:blipFill>
        <p:spPr>
          <a:xfrm>
            <a:off x="155275" y="282450"/>
            <a:ext cx="8838426" cy="459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latin typeface="Arial"/>
                <a:ea typeface="Arial"/>
                <a:cs typeface="Arial"/>
                <a:sym typeface="Arial"/>
              </a:rPr>
              <a:t>Final dataset </a:t>
            </a:r>
            <a:endParaRPr b="1" sz="3200">
              <a:latin typeface="Arial"/>
              <a:ea typeface="Arial"/>
              <a:cs typeface="Arial"/>
              <a:sym typeface="Arial"/>
            </a:endParaRPr>
          </a:p>
        </p:txBody>
      </p:sp>
      <p:sp>
        <p:nvSpPr>
          <p:cNvPr id="625" name="Google Shape;625;p9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6" name="Google Shape;626;p91"/>
          <p:cNvPicPr preferRelativeResize="0"/>
          <p:nvPr/>
        </p:nvPicPr>
        <p:blipFill>
          <a:blip r:embed="rId3">
            <a:alphaModFix/>
          </a:blip>
          <a:stretch>
            <a:fillRect/>
          </a:stretch>
        </p:blipFill>
        <p:spPr>
          <a:xfrm>
            <a:off x="278463" y="1415400"/>
            <a:ext cx="8587076" cy="3248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